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72" r:id="rId4"/>
    <p:sldId id="264" r:id="rId5"/>
    <p:sldId id="263" r:id="rId6"/>
    <p:sldId id="268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16FC8-6B77-407B-B869-0E135F460370}" v="256" dt="2023-09-19T16:40:56.688"/>
    <p1510:client id="{099FA900-0EBE-4ACC-99BA-4A81DB9AC5AB}" v="89" dt="2023-09-20T17:41:25.721"/>
    <p1510:client id="{0D378F86-EC25-47F2-826F-4110F49F4B4A}" v="2" dt="2023-09-15T16:04:43.526"/>
    <p1510:client id="{0DBB893F-D992-46D7-834D-387CB84C95BA}" v="101" dt="2023-10-02T13:49:50.342"/>
    <p1510:client id="{16E15205-493F-4468-B55A-3833BF20885F}" v="357" dt="2023-09-15T17:28:40.357"/>
    <p1510:client id="{18928BF0-778D-4495-B000-9F8E481A9F48}" v="4" dt="2023-10-02T13:35:53.649"/>
    <p1510:client id="{209A83C4-5684-4096-8A57-9DDD5D54F3D4}" v="58" dt="2023-09-23T14:17:47.835"/>
    <p1510:client id="{B11E9F02-072C-4EF7-A9D8-F1D7F778F256}" v="184" dt="2023-09-24T09:23:54.389"/>
    <p1510:client id="{DA7E580B-61CB-470C-9245-3ACCF9200137}" v="14" dt="2023-09-20T16:50:18.175"/>
    <p1510:client id="{FDEE5B1E-4F20-4CD5-BD32-1A044C264506}" v="813" dt="2023-09-29T17:50:22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B6A26-C21C-47B2-B57E-7B8DB68C0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EB3370-F9B4-418E-B6C6-36F203EB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E12FD-FA68-4869-AD5A-88D01985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6FB48A-A1A5-481D-B163-3E2FD19B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34A8D0-B26F-40CD-87DE-D490DC5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3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4253-11A4-48F1-B866-2EB43E02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AFAFD0-9752-4D5C-B50F-7751BA4B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71D8E5-0F49-4DA3-8DD6-2B102BFC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C4DB25-C832-4F5D-B4FD-43132C7E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D4D05-29C1-4D04-9B64-0D0C9618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FD01CF-40E2-4A66-8154-0B8BF2111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0FA44-B448-4D17-AF0B-1B46631B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EDF1B-62D9-45DF-B048-029CFBA2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F137C-D66B-4E9B-AEA2-B501F20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C8883-BA03-4F82-995E-B1B2CB1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6089-87C8-4D0A-A0A7-C538D0E6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B47290-C83C-482D-8608-79B33852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42286-BB11-4E11-8189-3EC88D52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53D40-FC1B-4EAD-97D8-EEB3A0FC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566C72-04C9-44BA-8082-C67CA5C5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2ACC1-9884-493F-AB58-9D42055F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886F02-F49D-48AC-8C81-9E98ED35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28E4-3911-4D4D-8A98-97951430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B2A66-6B11-4B4B-9B21-CFE35312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726A1-48B5-45CE-B9B3-6FC0123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1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568E-BEB0-4C4E-90A2-458E1E3A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2842B-D6BE-4D51-88AB-5AD2FF064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B11-3791-4265-83F5-B13480746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8E596F-594A-4ED4-A7E7-1DDAE6B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FF5EC8-0C82-4E63-A0AE-90E4F588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9C8D11-3DA7-4BBF-B2E8-0064785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D9F1-564B-4738-932A-3721B000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A776CC-9B26-4862-B615-BD3E8B47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F4154E-B655-428B-A3A1-2C5F6A70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755AC-4F00-4D0D-A169-403AA92CB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0E29DF-3C52-4A28-BE70-252333C65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3D58FF-908E-417D-835D-6A22C968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C24B79-97D4-49F3-A5F5-A15569BA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94F716-3CB1-47ED-B7AC-D4046D8D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48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D4ECA-1DE7-4678-8D2E-099FD224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13D820-F631-427C-BDFB-BA45CB7F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829BB9-CB22-4317-8958-E37DB2FD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A5D6D6-2FBB-4BB4-8DB1-72C43AC1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5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C9682B-2B7F-4595-BCEB-A0883D99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993692-B6B3-44D2-8065-1AE541FF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D1941-9E2E-4C2D-A020-061ADE44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8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638B1-15AA-4CB6-9ED9-FB24F222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36A15-FD17-421F-9EA3-4BE10337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D5730E-B639-4CCA-8719-30B6853B2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7491B9-2FB4-468F-BF0B-CCD85B44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EC7956-1B94-4017-BBA8-E46A6A2B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3143CB-793C-4ACB-A768-B45CB0F6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DE84E-16DB-4432-B0DA-BA1E355E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763940-9851-492B-8783-582A91CE9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545B47-230B-4154-8704-77EA0E8EB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4AEBA-A4F4-438C-AC0D-764C4F95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12ED40-C28A-4565-975C-F65A689D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6E3C8C-8608-4894-95DA-8F28E5B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8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7837F-927E-4470-94D0-A60C110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F214A-0B1D-40AA-B14C-06FA5FC2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8EA47E-97CE-4FA3-8E80-A2E32F259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E448-D8A5-42D2-8E25-60ACA0A27EC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05BC-5509-49A8-B992-3554A89AC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402D7-4524-4E43-AD20-1136F4F97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6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A7542D-328B-9F05-B290-FF8D7B5E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8" y="932729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32971" y="-3173796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720905" y="-3837452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180753" y="-4018202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670590" y="-3850388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207506" y="-4404288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583660" y="-4810504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802893" y="-4251888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988909" y="-3955857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968018" y="-4810504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0851" y="-658927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41318" y="-865522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831889" y="-2758371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916804" y="-1940521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4997013" y="-3316986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270881" y="-3072879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2132" y="-3678764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280456" y="-3400983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5792371" y="-3471566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706305" y="-2165666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565096" y="-1908276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614409" y="-1784296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067013" y="-1737563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9151927" y="-919712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208044" y="-3164586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506005" y="-2052071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427278" y="-2605971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949452" y="-1908276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998766" y="-1784296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525079" y="-588470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592402" y="-3164586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866270" y="-2920479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258037" y="-4025100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307350" y="-3901119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1936352" y="-4774851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399226" y="-239709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4314" y="-421315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257053" y="-4092996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9462" y="-4104936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698" y="-4873987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062355" y="-5323182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96521" y="-5483370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167987" y="-5117483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319158" y="-5407326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591737" y="-5157561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442629" y="-3383480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881621" y="-3697988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341680" y="-1505856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669020" y="-5164460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682965" y="-5547038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182212" y="-5355596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196392" y="-5550862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820776" y="-3904943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639058" y="3351482"/>
            <a:ext cx="639058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065" y="-4383702"/>
            <a:ext cx="9144000" cy="23876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4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Return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Investment (ROI)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дизайн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702D86-45AE-1157-65F9-EF78D629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21" y="3324278"/>
            <a:ext cx="5072991" cy="3537718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6679324" cy="48912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Такой способ используется при расчете эффективности инвестиционных вложений. Его также можно оценивать для ИТ-проектов, рассчитывая в качестве совокупной прибыли.</a:t>
            </a:r>
            <a:endParaRPr lang="ru-RU" sz="160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Расчет позволяет определить время, при котором прибыль от внедрения программы покроет стоимость инвестиционных затрат. Это обуславливается успехом от реализации IT программ. Зависит в большей степени от восприятия ее конечными пользователями.</a:t>
            </a: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На практике экономические методы оценки далеко не всегда дают точный результат. Так что вычислить финансовый эффект затруднительно.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2" name="Рисунок 1" descr="Cat Gray Sticker - Cat Gray Glasses Stickers">
            <a:extLst>
              <a:ext uri="{FF2B5EF4-FFF2-40B4-BE49-F238E27FC236}">
                <a16:creationId xmlns:a16="http://schemas.microsoft.com/office/drawing/2014/main" id="{7C775E6D-FB2C-0269-ED43-8F456470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15" y="1172780"/>
            <a:ext cx="3645337" cy="362782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Системные методы оценки</a:t>
            </a:r>
            <a:endParaRPr lang="ru-RU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3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Достойной альтернативой являются системные методы. В их основе лежит учет разных показателей, что позволяет понять реальную пользу от программы в разных областях деятельности конкретной фирмы. Главные методы: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0A23B-40F4-5450-3504-A28BCE36F0EA}"/>
              </a:ext>
            </a:extLst>
          </p:cNvPr>
          <p:cNvSpPr txBox="1"/>
          <p:nvPr/>
        </p:nvSpPr>
        <p:spPr>
          <a:xfrm>
            <a:off x="1307629" y="1768592"/>
            <a:ext cx="4788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Balanced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Score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Card (BSC)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Performance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Reference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Model (PRM)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Business Value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IT (BVIT)</a:t>
            </a:r>
          </a:p>
          <a:p>
            <a:pPr marL="285750" indent="-285750">
              <a:buFont typeface="Arial"/>
              <a:buChar char="•"/>
            </a:pP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ITIL 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Service Strategy</a:t>
            </a:r>
            <a:endParaRPr lang="ru-RU" dirty="0"/>
          </a:p>
          <a:p>
            <a:pPr marL="285750" indent="-285750">
              <a:buFont typeface="Arial"/>
              <a:buChar char="•"/>
            </a:pPr>
            <a:endParaRPr lang="ru-RU" sz="2000" b="1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</p:txBody>
      </p:sp>
      <p:pic>
        <p:nvPicPr>
          <p:cNvPr id="8" name="Рисунок 7" descr="Изображение выглядит как мультфильм, одежда, Человеческое лицо, Вымышленный персонаж&#10;&#10;Автоматически созданное описание">
            <a:extLst>
              <a:ext uri="{FF2B5EF4-FFF2-40B4-BE49-F238E27FC236}">
                <a16:creationId xmlns:a16="http://schemas.microsoft.com/office/drawing/2014/main" id="{8E2CCAF1-C715-D713-66A5-1326A572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11" y="1869252"/>
            <a:ext cx="4201348" cy="41919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Balanced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Score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Card (BSC) -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Сбалансированая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система показателей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593256" cy="337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будущее. Включает в себя развитие ИТ-архитектуры, анализ качества управления персоналом, усовершенствование технологий, улучшение производительности сервисов.</a:t>
            </a:r>
          </a:p>
          <a:p>
            <a:r>
              <a:rPr lang="ru-RU" sz="1600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потребителя. Делается акцент на поддержку качества, улучшение удовлетворенности клиента, доработку софта.</a:t>
            </a:r>
          </a:p>
          <a:p>
            <a:r>
              <a:rPr lang="ru-RU" sz="1600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Вклад в развитие фирмы. Акцент на стратегических проектах, формирование синергии на поглощение и слияние компаний.</a:t>
            </a:r>
          </a:p>
          <a:p>
            <a:r>
              <a:rPr lang="ru-RU" sz="1600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Операционные преимущества. Качественное повышение производительности труда, нацеленность на результат и безопасность применения софта.</a:t>
            </a:r>
          </a:p>
          <a:p>
            <a:endParaRPr lang="ru-RU" sz="1800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2" name="Блок-схема: карточка 1">
            <a:extLst>
              <a:ext uri="{FF2B5EF4-FFF2-40B4-BE49-F238E27FC236}">
                <a16:creationId xmlns:a16="http://schemas.microsoft.com/office/drawing/2014/main" id="{5BDE17DB-5C8C-99A3-CA9E-EEE8CAA7576D}"/>
              </a:ext>
            </a:extLst>
          </p:cNvPr>
          <p:cNvSpPr/>
          <p:nvPr/>
        </p:nvSpPr>
        <p:spPr>
          <a:xfrm>
            <a:off x="6656551" y="2084551"/>
            <a:ext cx="1900619" cy="1296274"/>
          </a:xfrm>
          <a:prstGeom prst="flowChartPunchedCar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Блок-схема: карточка 3">
            <a:extLst>
              <a:ext uri="{FF2B5EF4-FFF2-40B4-BE49-F238E27FC236}">
                <a16:creationId xmlns:a16="http://schemas.microsoft.com/office/drawing/2014/main" id="{47BC5EBD-2AA0-B71A-3139-A709BA4452B6}"/>
              </a:ext>
            </a:extLst>
          </p:cNvPr>
          <p:cNvSpPr/>
          <p:nvPr/>
        </p:nvSpPr>
        <p:spPr>
          <a:xfrm flipH="1">
            <a:off x="8784895" y="2084550"/>
            <a:ext cx="1900621" cy="1296274"/>
          </a:xfrm>
          <a:prstGeom prst="flowChartPunchedCard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Блок-схема: карточка 4">
            <a:extLst>
              <a:ext uri="{FF2B5EF4-FFF2-40B4-BE49-F238E27FC236}">
                <a16:creationId xmlns:a16="http://schemas.microsoft.com/office/drawing/2014/main" id="{0184B7D0-4DAA-E17B-BCFB-94EEE2A42F90}"/>
              </a:ext>
            </a:extLst>
          </p:cNvPr>
          <p:cNvSpPr/>
          <p:nvPr/>
        </p:nvSpPr>
        <p:spPr>
          <a:xfrm flipV="1">
            <a:off x="6656550" y="3696134"/>
            <a:ext cx="1900619" cy="1296277"/>
          </a:xfrm>
          <a:prstGeom prst="flowChartPunchedCar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Блок-схема: карточка 5">
            <a:extLst>
              <a:ext uri="{FF2B5EF4-FFF2-40B4-BE49-F238E27FC236}">
                <a16:creationId xmlns:a16="http://schemas.microsoft.com/office/drawing/2014/main" id="{6E771CB7-1A04-0057-42F6-978AC1100BF4}"/>
              </a:ext>
            </a:extLst>
          </p:cNvPr>
          <p:cNvSpPr/>
          <p:nvPr/>
        </p:nvSpPr>
        <p:spPr>
          <a:xfrm flipH="1" flipV="1">
            <a:off x="8784894" y="3696133"/>
            <a:ext cx="1900621" cy="1296277"/>
          </a:xfrm>
          <a:prstGeom prst="flowChartPunchedCar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A1DE5-C0A1-C90C-6499-7F52A60CAD70}"/>
              </a:ext>
            </a:extLst>
          </p:cNvPr>
          <p:cNvSpPr txBox="1"/>
          <p:nvPr/>
        </p:nvSpPr>
        <p:spPr>
          <a:xfrm>
            <a:off x="6858000" y="2487448"/>
            <a:ext cx="14977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Финансы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F742E-E091-7BBE-4B3B-B7993B82FF2D}"/>
              </a:ext>
            </a:extLst>
          </p:cNvPr>
          <p:cNvSpPr txBox="1"/>
          <p:nvPr/>
        </p:nvSpPr>
        <p:spPr>
          <a:xfrm>
            <a:off x="8986344" y="2487447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Образование и рост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E91D-83B3-95C2-245C-2E4CADEE2008}"/>
              </a:ext>
            </a:extLst>
          </p:cNvPr>
          <p:cNvSpPr txBox="1"/>
          <p:nvPr/>
        </p:nvSpPr>
        <p:spPr>
          <a:xfrm>
            <a:off x="6884275" y="3976413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Внутренние процессы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30948-93D6-347B-2426-C69F53BFA2DA}"/>
              </a:ext>
            </a:extLst>
          </p:cNvPr>
          <p:cNvSpPr txBox="1"/>
          <p:nvPr/>
        </p:nvSpPr>
        <p:spPr>
          <a:xfrm>
            <a:off x="8784895" y="4011446"/>
            <a:ext cx="19006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ea typeface="Calibri"/>
                <a:cs typeface="Calibri"/>
              </a:rPr>
              <a:t>Взаимоотношение с клиентами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EF011C-14F4-DA12-2D6B-9CA1C9259679}"/>
              </a:ext>
            </a:extLst>
          </p:cNvPr>
          <p:cNvSpPr/>
          <p:nvPr/>
        </p:nvSpPr>
        <p:spPr>
          <a:xfrm>
            <a:off x="8092965" y="3170619"/>
            <a:ext cx="1182413" cy="7795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F9FCC-1309-AD52-96B8-447FDF030E76}"/>
              </a:ext>
            </a:extLst>
          </p:cNvPr>
          <p:cNvSpPr txBox="1"/>
          <p:nvPr/>
        </p:nvSpPr>
        <p:spPr>
          <a:xfrm>
            <a:off x="8233103" y="3442137"/>
            <a:ext cx="9546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400" dirty="0">
                <a:solidFill>
                  <a:schemeClr val="bg1"/>
                </a:solidFill>
                <a:ea typeface="Calibri"/>
                <a:cs typeface="Calibri"/>
              </a:rPr>
              <a:t>Стратегия</a:t>
            </a:r>
          </a:p>
        </p:txBody>
      </p:sp>
    </p:spTree>
    <p:extLst>
      <p:ext uri="{BB962C8B-B14F-4D97-AF65-F5344CB8AC3E}">
        <p14:creationId xmlns:p14="http://schemas.microsoft.com/office/powerpoint/2010/main" val="149674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animBg="1"/>
      <p:bldP spid="4" grpId="0" animBg="1"/>
      <p:bldP spid="5" grpId="0" animBg="1"/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Performance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Reference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Model (PRM)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15" name="Объект 14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39A1959-95E2-2679-8369-707800821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191" t="7943" r="7023" b="5594"/>
          <a:stretch/>
        </p:blipFill>
        <p:spPr>
          <a:xfrm>
            <a:off x="5156199" y="1413341"/>
            <a:ext cx="7038878" cy="519817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A01E66-D2EF-60D7-581D-B9C0657A6828}"/>
              </a:ext>
            </a:extLst>
          </p:cNvPr>
          <p:cNvSpPr txBox="1"/>
          <p:nvPr/>
        </p:nvSpPr>
        <p:spPr>
          <a:xfrm>
            <a:off x="289034" y="928414"/>
            <a:ext cx="594710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latin typeface="Arial"/>
                <a:cs typeface="Arial"/>
              </a:rPr>
              <a:t>Повышают объем выполняемых транзакций.</a:t>
            </a:r>
            <a:endParaRPr lang="ru-RU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Arial"/>
                <a:cs typeface="Arial"/>
              </a:rPr>
              <a:t>Добиваются улучшения результата с учетом главной миссии фирмы.</a:t>
            </a:r>
            <a:endParaRPr lang="ru-RU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Arial"/>
                <a:cs typeface="Arial"/>
              </a:rPr>
              <a:t>Расширяют практические возможности.</a:t>
            </a:r>
            <a:endParaRPr lang="ru-RU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Arial"/>
                <a:cs typeface="Arial"/>
              </a:rPr>
              <a:t>Улучшают экономическую эффективность.</a:t>
            </a:r>
            <a:endParaRPr lang="ru-RU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Business Value </a:t>
            </a:r>
            <a:r>
              <a:rPr lang="ru-RU" sz="20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IT (BVIT)-Бизнес модель с высокой добавленной стоимостью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C0BE73E-9C15-23F9-DA69-48FAF9D5C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683" y="923488"/>
            <a:ext cx="5453117" cy="41323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1600" b="1" dirty="0">
                <a:latin typeface="Arial"/>
                <a:cs typeface="Arial"/>
              </a:rPr>
              <a:t>Точная окупаемость.</a:t>
            </a:r>
            <a:r>
              <a:rPr lang="ru-RU" sz="1600" dirty="0">
                <a:latin typeface="Arial"/>
                <a:cs typeface="Arial"/>
              </a:rPr>
              <a:t> Здесь требуется ответить на вопрос, смогут ли принести инвестиции в ИТ дополнительную прибыль компании? Улучшить качество продукта или услуги? Оптимизировать расходы, издержки.</a:t>
            </a:r>
            <a:endParaRPr lang="ru-RU" sz="1600">
              <a:latin typeface="Arial"/>
              <a:ea typeface="Calibri" panose="020F0502020204030204"/>
              <a:cs typeface="Calibri" panose="020F0502020204030204"/>
            </a:endParaRPr>
          </a:p>
          <a:p>
            <a:r>
              <a:rPr lang="ru-RU" sz="1600" b="1" dirty="0">
                <a:latin typeface="Arial"/>
                <a:cs typeface="Arial"/>
              </a:rPr>
              <a:t>Стратегическое согласование.</a:t>
            </a:r>
            <a:r>
              <a:rPr lang="ru-RU" sz="1600" dirty="0">
                <a:latin typeface="Arial"/>
                <a:cs typeface="Arial"/>
              </a:rPr>
              <a:t> Будет ли способствовать такой проект достижению главной стратегической цели компании?</a:t>
            </a:r>
            <a:endParaRPr lang="ru-RU" sz="1600">
              <a:latin typeface="Arial"/>
              <a:ea typeface="Calibri"/>
              <a:cs typeface="Calibri"/>
            </a:endParaRPr>
          </a:p>
          <a:p>
            <a:r>
              <a:rPr lang="ru-RU" sz="1600" b="1" dirty="0">
                <a:latin typeface="Arial"/>
                <a:cs typeface="Arial"/>
              </a:rPr>
              <a:t>Степень воздействия на бизнес-процессы в фирме.</a:t>
            </a:r>
            <a:r>
              <a:rPr lang="ru-RU" sz="1600" dirty="0">
                <a:latin typeface="Arial"/>
                <a:cs typeface="Arial"/>
              </a:rPr>
              <a:t> Речь идет о прямом влиянии на изменение бизнес-процессов в компании.</a:t>
            </a:r>
            <a:endParaRPr lang="ru-RU" sz="1600">
              <a:latin typeface="Arial"/>
              <a:ea typeface="Calibri"/>
              <a:cs typeface="Calibri"/>
            </a:endParaRPr>
          </a:p>
          <a:p>
            <a:r>
              <a:rPr lang="ru-RU" sz="1600" b="1" dirty="0">
                <a:latin typeface="Arial"/>
                <a:cs typeface="Arial"/>
              </a:rPr>
              <a:t>Изменения архитектуры фирмы.</a:t>
            </a:r>
            <a:r>
              <a:rPr lang="ru-RU" sz="1600" dirty="0">
                <a:latin typeface="Arial"/>
                <a:cs typeface="Arial"/>
              </a:rPr>
              <a:t> Приведет ли внедрение проекта к изменению структуры компании.</a:t>
            </a:r>
            <a:endParaRPr lang="ru-RU" sz="1600">
              <a:latin typeface="Arial"/>
              <a:ea typeface="Calibri"/>
              <a:cs typeface="Calibri"/>
            </a:endParaRPr>
          </a:p>
          <a:p>
            <a:r>
              <a:rPr lang="ru-RU" sz="1600" b="1" dirty="0">
                <a:latin typeface="Arial"/>
                <a:cs typeface="Arial"/>
              </a:rPr>
              <a:t>Анализ потенциальных рисков.</a:t>
            </a:r>
            <a:r>
              <a:rPr lang="ru-RU" sz="1600" dirty="0">
                <a:latin typeface="Arial"/>
                <a:cs typeface="Arial"/>
              </a:rPr>
              <a:t> Имеются ли для вложения (денег) в бизнес технологические и прочие риски?</a:t>
            </a:r>
            <a:endParaRPr lang="ru-RU" sz="1600" dirty="0"/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28E24FC-3868-F4ED-DDD0-4E299C46BD4B}"/>
              </a:ext>
            </a:extLst>
          </p:cNvPr>
          <p:cNvSpPr/>
          <p:nvPr/>
        </p:nvSpPr>
        <p:spPr>
          <a:xfrm>
            <a:off x="6095999" y="1024759"/>
            <a:ext cx="2592551" cy="10773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Определить быстрорастущие, долгосрочные рынки</a:t>
            </a:r>
            <a:endParaRPr lang="ru-RU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4FAA3F3-A101-DC78-1E1B-A3A942364E86}"/>
              </a:ext>
            </a:extLst>
          </p:cNvPr>
          <p:cNvSpPr/>
          <p:nvPr/>
        </p:nvSpPr>
        <p:spPr>
          <a:xfrm>
            <a:off x="9047653" y="1024758"/>
            <a:ext cx="2592551" cy="10773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Ориентируйтесь на наиболее быстро растущие ниши этих рынков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4226349-E544-2ABA-A016-CACD55A0FB8D}"/>
              </a:ext>
            </a:extLst>
          </p:cNvPr>
          <p:cNvSpPr/>
          <p:nvPr/>
        </p:nvSpPr>
        <p:spPr>
          <a:xfrm>
            <a:off x="6095997" y="2452412"/>
            <a:ext cx="2592551" cy="10773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Расширяйтесь за счет инновационных продуктов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37E1FFC-A8D8-D1D5-5805-3EA73D80DE74}"/>
              </a:ext>
            </a:extLst>
          </p:cNvPr>
          <p:cNvSpPr/>
          <p:nvPr/>
        </p:nvSpPr>
        <p:spPr>
          <a:xfrm>
            <a:off x="9047651" y="2452411"/>
            <a:ext cx="2592551" cy="10773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Добавьте синергетические приобретения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F8B7DF9-1A50-8777-7FE3-6001AC61EDE9}"/>
              </a:ext>
            </a:extLst>
          </p:cNvPr>
          <p:cNvSpPr/>
          <p:nvPr/>
        </p:nvSpPr>
        <p:spPr>
          <a:xfrm>
            <a:off x="7637512" y="3880065"/>
            <a:ext cx="2592551" cy="10773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Обеспечивать финансовую дисциплину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3C29CA9-5DF9-B709-9B5F-C324A8D3D851}"/>
              </a:ext>
            </a:extLst>
          </p:cNvPr>
          <p:cNvCxnSpPr/>
          <p:nvPr/>
        </p:nvCxnSpPr>
        <p:spPr>
          <a:xfrm>
            <a:off x="8686799" y="1552904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EE0E337-9DB4-FD67-C7D4-7EF84D5B4493}"/>
              </a:ext>
            </a:extLst>
          </p:cNvPr>
          <p:cNvCxnSpPr>
            <a:cxnSpLocks/>
          </p:cNvCxnSpPr>
          <p:nvPr/>
        </p:nvCxnSpPr>
        <p:spPr>
          <a:xfrm>
            <a:off x="8686798" y="2989317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1B61A20-1A41-D7FB-3DC5-39622740FAE3}"/>
              </a:ext>
            </a:extLst>
          </p:cNvPr>
          <p:cNvCxnSpPr>
            <a:cxnSpLocks/>
          </p:cNvCxnSpPr>
          <p:nvPr/>
        </p:nvCxnSpPr>
        <p:spPr>
          <a:xfrm flipH="1">
            <a:off x="7385266" y="2025868"/>
            <a:ext cx="1704427" cy="43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3CD77-F8C1-1948-669C-0E1B152D3B6D}"/>
              </a:ext>
            </a:extLst>
          </p:cNvPr>
          <p:cNvCxnSpPr>
            <a:cxnSpLocks/>
          </p:cNvCxnSpPr>
          <p:nvPr/>
        </p:nvCxnSpPr>
        <p:spPr>
          <a:xfrm flipH="1">
            <a:off x="8865471" y="3532349"/>
            <a:ext cx="1441668" cy="35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70DC9-1562-5985-4873-FFDF9472C1A2}"/>
              </a:ext>
            </a:extLst>
          </p:cNvPr>
          <p:cNvCxnSpPr/>
          <p:nvPr/>
        </p:nvCxnSpPr>
        <p:spPr>
          <a:xfrm>
            <a:off x="5857219" y="4355113"/>
            <a:ext cx="1781502" cy="12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A73702F-55FF-00FE-6E74-1ED9513D0024}"/>
              </a:ext>
            </a:extLst>
          </p:cNvPr>
          <p:cNvCxnSpPr>
            <a:cxnSpLocks/>
          </p:cNvCxnSpPr>
          <p:nvPr/>
        </p:nvCxnSpPr>
        <p:spPr>
          <a:xfrm flipH="1" flipV="1">
            <a:off x="5773134" y="1459514"/>
            <a:ext cx="79475" cy="29048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04BE8F6-D4BC-F676-E7B9-B90A846AFBEA}"/>
              </a:ext>
            </a:extLst>
          </p:cNvPr>
          <p:cNvCxnSpPr/>
          <p:nvPr/>
        </p:nvCxnSpPr>
        <p:spPr>
          <a:xfrm flipV="1">
            <a:off x="5762066" y="1454525"/>
            <a:ext cx="295835" cy="1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1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ITIL Service Strategy</a:t>
            </a:r>
            <a:endParaRPr lang="ru-RU" sz="32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89B5859-776D-6317-7659-9CAA1219EB75}"/>
              </a:ext>
            </a:extLst>
          </p:cNvPr>
          <p:cNvSpPr/>
          <p:nvPr/>
        </p:nvSpPr>
        <p:spPr>
          <a:xfrm>
            <a:off x="7440706" y="1470211"/>
            <a:ext cx="2061882" cy="8785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Стратегия обслуживания</a:t>
            </a:r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0ACF460-9CD9-BFBD-817B-806C9D866415}"/>
              </a:ext>
            </a:extLst>
          </p:cNvPr>
          <p:cNvSpPr/>
          <p:nvPr/>
        </p:nvSpPr>
        <p:spPr>
          <a:xfrm>
            <a:off x="9654988" y="2070846"/>
            <a:ext cx="2061882" cy="8785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Дизайн сервиса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C6760AF-87B3-A2E2-41A6-FA363DD58C1F}"/>
              </a:ext>
            </a:extLst>
          </p:cNvPr>
          <p:cNvSpPr/>
          <p:nvPr/>
        </p:nvSpPr>
        <p:spPr>
          <a:xfrm>
            <a:off x="8624046" y="3397622"/>
            <a:ext cx="2061882" cy="8785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latin typeface="Arial"/>
                <a:ea typeface="Calibri"/>
                <a:cs typeface="Arial"/>
              </a:rPr>
              <a:t>Переход на обслуживание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6D44B36-D73D-D76B-A1F9-E9CC99C61A33}"/>
              </a:ext>
            </a:extLst>
          </p:cNvPr>
          <p:cNvSpPr/>
          <p:nvPr/>
        </p:nvSpPr>
        <p:spPr>
          <a:xfrm>
            <a:off x="6095998" y="3397622"/>
            <a:ext cx="2061882" cy="8785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Операция сервиса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606310B-413D-DB99-F945-7A171205FC56}"/>
              </a:ext>
            </a:extLst>
          </p:cNvPr>
          <p:cNvSpPr/>
          <p:nvPr/>
        </p:nvSpPr>
        <p:spPr>
          <a:xfrm>
            <a:off x="5226422" y="2070845"/>
            <a:ext cx="2061882" cy="87854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latin typeface="Arial"/>
                <a:ea typeface="Calibri"/>
                <a:cs typeface="Arial"/>
              </a:rPr>
              <a:t>Непрерывное техническое обслуживание</a:t>
            </a:r>
            <a:endParaRPr lang="ru-RU" sz="16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1DD946-27AA-FA50-C504-A12220E3A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989" y="929155"/>
            <a:ext cx="5199530" cy="38851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1400" b="1" dirty="0">
                <a:latin typeface="Arial"/>
                <a:cs typeface="Arial"/>
              </a:rPr>
              <a:t>Операционная сфера.</a:t>
            </a:r>
            <a:r>
              <a:rPr lang="ru-RU" sz="1400" dirty="0">
                <a:latin typeface="Arial"/>
                <a:cs typeface="Arial"/>
              </a:rPr>
              <a:t> Предусматривает сокращение времени разработки, увеличение мощности, сокращение финансовых рисков. Также здесь выделяется улучшение эффективности, а также грамотное использование ресурсов.</a:t>
            </a:r>
            <a:endParaRPr lang="ru-RU" sz="1400">
              <a:latin typeface="Arial"/>
              <a:ea typeface="Calibri" panose="020F0502020204030204"/>
              <a:cs typeface="Calibri" panose="020F0502020204030204"/>
            </a:endParaRPr>
          </a:p>
          <a:p>
            <a:r>
              <a:rPr lang="ru-RU" sz="1400" b="1" dirty="0">
                <a:latin typeface="Arial"/>
                <a:cs typeface="Arial"/>
              </a:rPr>
              <a:t>Финансовая сфера.</a:t>
            </a:r>
            <a:r>
              <a:rPr lang="ru-RU" sz="1400" dirty="0">
                <a:latin typeface="Arial"/>
                <a:cs typeface="Arial"/>
              </a:rPr>
              <a:t> Включает себя сокращение затрат, рост доходов, увеличение дискреционных расходов. Параллельно предусматривается возврат на инвестиции, выполнение бюджета и рост маржи.</a:t>
            </a:r>
            <a:endParaRPr lang="ru-RU" sz="1400">
              <a:latin typeface="Arial"/>
              <a:ea typeface="Calibri"/>
              <a:cs typeface="Calibri"/>
            </a:endParaRPr>
          </a:p>
          <a:p>
            <a:r>
              <a:rPr lang="ru-RU" sz="1400" b="1" dirty="0">
                <a:latin typeface="Arial"/>
                <a:cs typeface="Arial"/>
              </a:rPr>
              <a:t>Промышленная сфера.</a:t>
            </a:r>
            <a:r>
              <a:rPr lang="ru-RU" sz="1400" dirty="0">
                <a:latin typeface="Arial"/>
                <a:cs typeface="Arial"/>
              </a:rPr>
              <a:t> Обуславливает рост доли рынка, стремление занять лидерские позиции и увеличить стабильность бизнеса. В качестве дополнения можно выделить улучшение рыночной позиции, соответствие продукта или услуги стандартам.</a:t>
            </a:r>
            <a:endParaRPr lang="ru-RU" sz="1400">
              <a:latin typeface="Arial"/>
              <a:ea typeface="Calibri"/>
              <a:cs typeface="Calibri"/>
            </a:endParaRPr>
          </a:p>
          <a:p>
            <a:r>
              <a:rPr lang="ru-RU" sz="1400" b="1" dirty="0">
                <a:latin typeface="Arial"/>
                <a:cs typeface="Arial"/>
              </a:rPr>
              <a:t>Стратегическая сфера.</a:t>
            </a:r>
            <a:r>
              <a:rPr lang="ru-RU" sz="1400" dirty="0">
                <a:latin typeface="Arial"/>
                <a:cs typeface="Arial"/>
              </a:rPr>
              <a:t> Разработка и укрепление рыночных позиций, рост удовлетворенности товарами. Параллельно можно выделить улучшение качества товара, предложение новых продуктов и услуг, а также создание конкурентных товаров.</a:t>
            </a:r>
            <a:endParaRPr lang="ru-RU" sz="1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9856B9-A8BF-02EF-2021-331C0A8BD4FA}"/>
              </a:ext>
            </a:extLst>
          </p:cNvPr>
          <p:cNvCxnSpPr/>
          <p:nvPr/>
        </p:nvCxnSpPr>
        <p:spPr>
          <a:xfrm>
            <a:off x="9511552" y="1788460"/>
            <a:ext cx="1013013" cy="242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E9371CE-6777-BFDA-A30C-18DCF20E6666}"/>
              </a:ext>
            </a:extLst>
          </p:cNvPr>
          <p:cNvCxnSpPr>
            <a:cxnSpLocks/>
          </p:cNvCxnSpPr>
          <p:nvPr/>
        </p:nvCxnSpPr>
        <p:spPr>
          <a:xfrm flipH="1">
            <a:off x="9574308" y="2989729"/>
            <a:ext cx="1129549" cy="394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CF529EA-4119-1CC9-4031-293620F8847A}"/>
              </a:ext>
            </a:extLst>
          </p:cNvPr>
          <p:cNvCxnSpPr>
            <a:cxnSpLocks/>
          </p:cNvCxnSpPr>
          <p:nvPr/>
        </p:nvCxnSpPr>
        <p:spPr>
          <a:xfrm flipH="1">
            <a:off x="8157882" y="3787588"/>
            <a:ext cx="4034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A7C120C-6A71-E6CE-262D-4237FCEA8E14}"/>
              </a:ext>
            </a:extLst>
          </p:cNvPr>
          <p:cNvCxnSpPr>
            <a:cxnSpLocks/>
          </p:cNvCxnSpPr>
          <p:nvPr/>
        </p:nvCxnSpPr>
        <p:spPr>
          <a:xfrm flipH="1" flipV="1">
            <a:off x="6221506" y="2980765"/>
            <a:ext cx="914399" cy="421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5E5FAFE-6A9A-A1DC-182F-9ED485E23EBF}"/>
              </a:ext>
            </a:extLst>
          </p:cNvPr>
          <p:cNvCxnSpPr>
            <a:cxnSpLocks/>
          </p:cNvCxnSpPr>
          <p:nvPr/>
        </p:nvCxnSpPr>
        <p:spPr>
          <a:xfrm flipV="1">
            <a:off x="6158752" y="1833284"/>
            <a:ext cx="1272990" cy="251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Главные критерии оценки экономической эффективности проекта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1020CF6C-797A-3346-61C1-02E120872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529" y="947084"/>
            <a:ext cx="11689977" cy="837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Под критериями оценки подразумеваются ориентиры, принимаемые за основу в процессе изучения, внедрения проекта. Каждый критерий оценки результативности проекта обладает конкретными особенностями. Для начала рассмотрим группу простых критериев: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97B8-A894-6E3E-11B9-C80E24C2C957}"/>
              </a:ext>
            </a:extLst>
          </p:cNvPr>
          <p:cNvSpPr txBox="1"/>
          <p:nvPr/>
        </p:nvSpPr>
        <p:spPr>
          <a:xfrm>
            <a:off x="717176" y="1900517"/>
            <a:ext cx="5378822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latin typeface="Arial"/>
                <a:cs typeface="Arial"/>
              </a:rPr>
              <a:t>1. Простая норма прибыли.</a:t>
            </a:r>
            <a:r>
              <a:rPr lang="ru-RU" sz="1400" dirty="0">
                <a:latin typeface="Arial"/>
                <a:cs typeface="Arial"/>
              </a:rPr>
              <a:t> Отображает ту часть денежных средств, которые возмещаются за счет прибыли в течение планируемого интервала. Критерий позволяет быстро оценить проект.</a:t>
            </a:r>
            <a:endParaRPr lang="ru-RU" sz="1400">
              <a:latin typeface="Arial"/>
              <a:ea typeface="Calibri"/>
              <a:cs typeface="Calibri"/>
            </a:endParaRPr>
          </a:p>
          <a:p>
            <a:r>
              <a:rPr lang="ru-RU" sz="1400" b="1" dirty="0">
                <a:latin typeface="Arial"/>
                <a:cs typeface="Arial"/>
              </a:rPr>
              <a:t>2. Срок окупаемости вложенных денежных средств.</a:t>
            </a:r>
            <a:r>
              <a:rPr lang="ru-RU" sz="1400" dirty="0">
                <a:latin typeface="Arial"/>
                <a:cs typeface="Arial"/>
              </a:rPr>
              <a:t> Критерии позволяют проанализировать, в течение какого периода времени будут возвращены первоначальные инвестиции.</a:t>
            </a:r>
            <a:endParaRPr lang="ru-RU" sz="1400" dirty="0"/>
          </a:p>
          <a:p>
            <a:pPr algn="l"/>
            <a:endParaRPr lang="ru-RU" dirty="0">
              <a:ea typeface="Calibri"/>
              <a:cs typeface="Calibri"/>
            </a:endParaRPr>
          </a:p>
        </p:txBody>
      </p:sp>
      <p:pic>
        <p:nvPicPr>
          <p:cNvPr id="2" name="Рисунок 1" descr="Изображение выглядит как графическая вставка, кот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D583F63-C26A-05DF-EC9D-01402D98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59" y="1786265"/>
            <a:ext cx="4783082" cy="37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Показатели эффективности проекта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68FD8CE0-947C-DF4F-8DEC-36785585F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2389" y="938120"/>
            <a:ext cx="11636186" cy="783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При расчете учитывают также количественные свойства, характеристики. При рассмотрении показателей принимают во внимание экономический уровень, сферу деятельности фирмы и особенности исследуемого IT проекта. Все показатели объединяют в такие группы: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DF9AF-3CA3-B5EA-1B74-D6D420543130}"/>
              </a:ext>
            </a:extLst>
          </p:cNvPr>
          <p:cNvSpPr txBox="1"/>
          <p:nvPr/>
        </p:nvSpPr>
        <p:spPr>
          <a:xfrm>
            <a:off x="654423" y="1721223"/>
            <a:ext cx="5441576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latin typeface="Arial"/>
                <a:cs typeface="Arial"/>
              </a:rPr>
              <a:t>1. Определяющие социально-экономические результаты.</a:t>
            </a:r>
            <a:r>
              <a:rPr lang="ru-RU" sz="1400" dirty="0">
                <a:latin typeface="Arial"/>
                <a:cs typeface="Arial"/>
              </a:rPr>
              <a:t> На их основании анализируется эффект от реализации проекта. Он распространяется на всех участников - прямых и косвенных.</a:t>
            </a:r>
            <a:endParaRPr lang="ru-RU" sz="1400">
              <a:latin typeface="Arial"/>
              <a:ea typeface="Calibri"/>
              <a:cs typeface="Calibri"/>
            </a:endParaRPr>
          </a:p>
          <a:p>
            <a:r>
              <a:rPr lang="ru-RU" sz="1400" b="1" dirty="0">
                <a:latin typeface="Arial"/>
                <a:cs typeface="Arial"/>
              </a:rPr>
              <a:t>2. Отображают коммерческую, финансовую результативность.</a:t>
            </a:r>
            <a:r>
              <a:rPr lang="ru-RU" sz="1400" dirty="0">
                <a:latin typeface="Arial"/>
                <a:cs typeface="Arial"/>
              </a:rPr>
              <a:t> Они позволяют выявить последствия экономического характера для всех людей, кто участвует в проекте.</a:t>
            </a:r>
            <a:endParaRPr lang="ru-RU" sz="1400">
              <a:latin typeface="Arial"/>
              <a:ea typeface="Calibri"/>
              <a:cs typeface="Calibri"/>
            </a:endParaRPr>
          </a:p>
          <a:p>
            <a:r>
              <a:rPr lang="ru-RU" sz="1400" b="1" dirty="0">
                <a:latin typeface="Arial"/>
                <a:cs typeface="Arial"/>
              </a:rPr>
              <a:t>3. Отображающие эффективность в плане бюджета.</a:t>
            </a:r>
            <a:r>
              <a:rPr lang="ru-RU" sz="1400" dirty="0">
                <a:latin typeface="Arial"/>
                <a:cs typeface="Arial"/>
              </a:rPr>
              <a:t> Такие показатели позволяет увидеть последствия при реализации конкретного проекта с учетом воздействия на бюджеты разных уровней.</a:t>
            </a:r>
            <a:endParaRPr lang="ru-RU" sz="1400" dirty="0"/>
          </a:p>
          <a:p>
            <a:pPr algn="l"/>
            <a:endParaRPr lang="ru-RU" dirty="0">
              <a:ea typeface="Calibri"/>
              <a:cs typeface="Calibri"/>
            </a:endParaRPr>
          </a:p>
        </p:txBody>
      </p:sp>
      <p:pic>
        <p:nvPicPr>
          <p:cNvPr id="8" name="Рисунок 7" descr="Изображение выглядит как электроника, текст, дисплей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id="{66422ACA-A37B-7CE0-5E58-A5901A7B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8" y="1910070"/>
            <a:ext cx="5545958" cy="2713792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, снимок экран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2C63AF72-2B4F-B5C5-03E1-0BB45ACE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594" y="2345279"/>
            <a:ext cx="1702620" cy="144640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24588FB-EE5D-C374-6437-5E459FEBDE5F}"/>
              </a:ext>
            </a:extLst>
          </p:cNvPr>
          <p:cNvSpPr/>
          <p:nvPr/>
        </p:nvSpPr>
        <p:spPr>
          <a:xfrm>
            <a:off x="12191999" y="0"/>
            <a:ext cx="1839685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D434EF-2D67-847F-189A-4A68A1A6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2034711"/>
            <a:ext cx="3518894" cy="1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1739153" y="-1277"/>
            <a:ext cx="1739153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C2A0C927-685B-CDC7-1017-6A13DEDEF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1259568"/>
            <a:ext cx="5181600" cy="435133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158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240972" y="0"/>
            <a:ext cx="1240971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6" descr="Изображение выглядит как мультфильм, Человеческое лицо, аниме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0028AB28-2402-277E-B4B6-FE65D43AC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2969" y="670"/>
            <a:ext cx="12197937" cy="6853299"/>
          </a:xfrm>
        </p:spPr>
      </p:pic>
    </p:spTree>
    <p:extLst>
      <p:ext uri="{BB962C8B-B14F-4D97-AF65-F5344CB8AC3E}">
        <p14:creationId xmlns:p14="http://schemas.microsoft.com/office/powerpoint/2010/main" val="2359724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BE57D3-9171-9EE5-AC1D-9904C23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5" y="858987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154196" y="2627237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95743" y="2811613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348334" y="1893444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272816" y="3056773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66151" y="1802324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9648435" y="1101142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2967152" y="1278757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398974" y="2201595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2176953" y="695561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174" y="5940976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892156" y="5955607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40825" y="2747694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25739" y="3565544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754530" y="3049402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020591" y="5456606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551" y="4150172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2297231" y="2891662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32016" y="1887015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3402" y="4581722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036611" y="5564240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823344" y="3721768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275948" y="3768502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10159733" y="5950578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908593" y="5401769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714940" y="3453994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132310" y="4964868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212033" y="4581014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1207701" y="3721768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094918" y="5630433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297434" y="3128059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583592" y="2966586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466972" y="1480965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516285" y="1604945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2145288" y="731214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288614" y="317042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733" y="169849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023536" y="2273391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036398" y="2200000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30" y="1148271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271291" y="182883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305456" y="22695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376922" y="388581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528094" y="98739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10329156" y="852406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10278370" y="2626487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1090556" y="1808076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550616" y="4000209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877955" y="341605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891901" y="-40973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391147" y="150469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405327" y="-44797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562679" y="1908379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3742871"/>
            <a:ext cx="12192000" cy="8340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265" y="3784715"/>
            <a:ext cx="9144000" cy="7417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Экономическая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230379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981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pic>
        <p:nvPicPr>
          <p:cNvPr id="2" name="Объект 1" descr="Изображение выглядит как дизайн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561247-9F3E-74AD-84C6-55B0ED80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31" y="995219"/>
            <a:ext cx="4260276" cy="5190502"/>
          </a:xfr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4" name="Рисунок 3" descr="Изображение выглядит как кот, графическая вставка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51144AE0-EFCC-B0C1-0418-2677BC69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59" y="991204"/>
            <a:ext cx="6264165" cy="58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30355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Arial"/>
                <a:ea typeface="+mn-lt"/>
                <a:cs typeface="Arial"/>
              </a:rPr>
              <a:t>Оценка экономической эффективности информационных систем (ИС) является важным этапом в процессе разработки и внедрения проекта.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2" name="Рисунок 1" descr="Изображение выглядит как обувь, одежда, человек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5A0FD578-E303-CCC0-7F49-00AEC283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94" y="982772"/>
            <a:ext cx="5537199" cy="4375698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149CB77-52E1-0E38-6CA1-511E8F45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1146086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Это размер доходов, которые генерируются всеми бизнес-процессами в компании минус расходы, необходимые для их достижения.</a:t>
            </a:r>
            <a:endParaRPr lang="ru-RU" sz="2000">
              <a:cs typeface="Calibri" panose="020F0502020204030204"/>
            </a:endParaRPr>
          </a:p>
          <a:p>
            <a:r>
              <a:rPr lang="ru-RU" sz="2000" dirty="0">
                <a:ea typeface="+mn-lt"/>
                <a:cs typeface="+mn-lt"/>
              </a:rPr>
              <a:t>Оценка экономической эффективности предприятия изучает фундаментальные критерии деятельности организаций. Чем более объективной будет оценка, тем больше будет путей поступления инвестиций, а их целесообразность будет обоснованной. Также это дает характеристику всему менеджменту компании, формируют его авторитет и имидж.</a:t>
            </a:r>
            <a:endParaRPr lang="ru-RU" sz="2000" dirty="0"/>
          </a:p>
        </p:txBody>
      </p:sp>
      <p:pic>
        <p:nvPicPr>
          <p:cNvPr id="60" name="Рисунок 59" descr="Изображение выглядит как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C815F3C-9AB7-ED52-09B0-A466209A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5" y="3065559"/>
            <a:ext cx="5463250" cy="335690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/>
                <a:cs typeface="Arial"/>
              </a:rPr>
              <a:t>Оценка проекта включает в себя ряд ключевых шагов:</a:t>
            </a:r>
            <a:endParaRPr lang="ru-RU" sz="36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635E4-6478-9629-DFE1-D03E58E3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24" y="1638299"/>
            <a:ext cx="6962420" cy="5218289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562420" cy="5599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Calibri"/>
                <a:ea typeface="Calibri"/>
                <a:cs typeface="Arial"/>
              </a:rPr>
              <a:t>Определение целей и задач проекта</a:t>
            </a:r>
            <a:endParaRPr lang="ru-RU" sz="2400">
              <a:latin typeface="Calibri"/>
              <a:ea typeface="Calibri"/>
              <a:cs typeface="Calibri" panose="020F0502020204030204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Оценка стоимости проекта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Прогнозирование выгод</a:t>
            </a:r>
            <a:endParaRPr lang="ru-RU" sz="2400">
              <a:latin typeface="Calibri"/>
              <a:ea typeface="Calibri"/>
              <a:cs typeface="Calibri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Расчет показателей окупаемости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Чувствительность к изменениям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Принятие решения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Мониторинг и управление проектом</a:t>
            </a:r>
          </a:p>
        </p:txBody>
      </p:sp>
      <p:pic>
        <p:nvPicPr>
          <p:cNvPr id="4" name="Рисунок 3" descr="Изображение выглядит как рисунок, иллюстрация, зарисо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238EECA3-74C5-D279-8940-CDF5ABF1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594" y="3837883"/>
            <a:ext cx="1374878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Почему сложно определить экономическую эффективность проекта?</a:t>
            </a:r>
            <a:endParaRPr lang="ru-RU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6639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 Не всегда проект удается успешно реализовать. К причинам относят такие:</a:t>
            </a:r>
            <a:endParaRPr lang="ru-RU" sz="2000" b="1" dirty="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ECED5214-1998-82DB-67F9-26683BB15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27" y="1597900"/>
            <a:ext cx="4550980" cy="3659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Негативные отзывы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IT грамотность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Стремительное развитие программ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Использование ПО людьми разной квалификации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864C327-3EF9-7A73-5E9B-E297756B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4" y="1600891"/>
            <a:ext cx="5616026" cy="52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Экономические методы оценки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812220" cy="49875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Около 10 лет назад цифровые системы стали частью бизнеса. С тех пор они превратились в объект оценивания. Рассмотрим те, которые относятся к категории популярных:</a:t>
            </a:r>
            <a:endParaRPr lang="ru-RU" sz="24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2" name="Рисунок 1" descr="Imagining Thoughts Sticker - Imagining Thoughts Consideration Stickers">
            <a:extLst>
              <a:ext uri="{FF2B5EF4-FFF2-40B4-BE49-F238E27FC236}">
                <a16:creationId xmlns:a16="http://schemas.microsoft.com/office/drawing/2014/main" id="{24EBCEA8-3AA8-41B6-48B0-C1219F5C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822434"/>
            <a:ext cx="5195613" cy="521313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ебель, компьютер, Устройство вывода, Плоский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2A462E7-A352-EE5D-3A80-B4983694A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801" y="1909817"/>
            <a:ext cx="3093982" cy="30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Total Cost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Ownership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(TCO)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272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Метод, который используется для оценки совокупности затрат. Он был разработан в 80-х годах ХХ века. В основе лежит сравнение 2-х вариантов ИТ-компонентов. При оценке методов TCO учитывают разные издержки: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268EA-67CF-3D6A-EBA3-AB2EB41B6306}"/>
              </a:ext>
            </a:extLst>
          </p:cNvPr>
          <p:cNvSpPr txBox="1"/>
          <p:nvPr/>
        </p:nvSpPr>
        <p:spPr>
          <a:xfrm>
            <a:off x="945930" y="1883103"/>
            <a:ext cx="5150069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latin typeface="Arial"/>
                <a:cs typeface="Arial"/>
              </a:rPr>
              <a:t>К проектным расходам относят:</a:t>
            </a:r>
            <a:endParaRPr lang="ru-RU" sz="1400" i="1">
              <a:latin typeface="Arial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Компьютерное и серверное оборудование.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Инсталляцию и интеграцию.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Оплату услуг субподрядчиков.</a:t>
            </a:r>
          </a:p>
          <a:p>
            <a:r>
              <a:rPr lang="ru-RU" sz="1400" b="1" dirty="0">
                <a:latin typeface="Arial"/>
                <a:ea typeface="Calibri"/>
                <a:cs typeface="Arial"/>
              </a:rPr>
              <a:t>К операционным расходам относят:</a:t>
            </a:r>
            <a:endParaRPr lang="ru-RU" sz="1400" i="1">
              <a:latin typeface="Arial"/>
              <a:ea typeface="Calibri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Регламентные работы.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Работа с ошибками, сбоями.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Модернизацию оборудования.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Услуги по консультациям, советы, рекомендации.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Восстановление и резервное копирование.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Внешний аудит.</a:t>
            </a:r>
          </a:p>
        </p:txBody>
      </p:sp>
      <p:pic>
        <p:nvPicPr>
          <p:cNvPr id="2" name="Рисунок 1" descr="Изображение выглядит как текст, круг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0BAEA78-97E4-4B6B-7A43-54587909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27" y="1488090"/>
            <a:ext cx="4100786" cy="4127062"/>
          </a:xfrm>
          <a:prstGeom prst="ellipse">
            <a:avLst/>
          </a:prstGeom>
        </p:spPr>
      </p:pic>
      <p:pic>
        <p:nvPicPr>
          <p:cNvPr id="6" name="Рисунок 5" descr="Wikipedia Wiki Sticker - Wikipedia Wiki Black Stickers">
            <a:extLst>
              <a:ext uri="{FF2B5EF4-FFF2-40B4-BE49-F238E27FC236}">
                <a16:creationId xmlns:a16="http://schemas.microsoft.com/office/drawing/2014/main" id="{A698ADE8-5774-FC4B-5F0D-814DFBD56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193" y="4152968"/>
            <a:ext cx="2725683" cy="27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Широкоэкранный</PresentationFormat>
  <Paragraphs>1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Презентация PowerPoint</vt:lpstr>
      <vt:lpstr>Экономическая оценка</vt:lpstr>
      <vt:lpstr>Оценка экономической эффективности </vt:lpstr>
      <vt:lpstr>Оценка экономической эффективности </vt:lpstr>
      <vt:lpstr>Оценка экономической эффективности </vt:lpstr>
      <vt:lpstr>Оценка проекта включает в себя ряд ключевых шагов:</vt:lpstr>
      <vt:lpstr>Почему сложно определить экономическую эффективность проекта?</vt:lpstr>
      <vt:lpstr>Экономические методы оценки</vt:lpstr>
      <vt:lpstr>Total Cost of Ownership (TCO)</vt:lpstr>
      <vt:lpstr>Return of Investment (ROI)</vt:lpstr>
      <vt:lpstr>Системные методы оценки</vt:lpstr>
      <vt:lpstr>Balanced Score Card (BSC) - Сбалансированая система показателей </vt:lpstr>
      <vt:lpstr>Performance Reference Model (PRM)</vt:lpstr>
      <vt:lpstr>Business Value of IT (BVIT)-Бизнес модель с высокой добавленной стоимостью </vt:lpstr>
      <vt:lpstr>ITIL Service Strategy</vt:lpstr>
      <vt:lpstr>Главные критерии оценки экономической эффективности проекта</vt:lpstr>
      <vt:lpstr>Показатели эффективности проекта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Дёмкин Артём Сергеевич</dc:creator>
  <cp:lastModifiedBy>Дёмкин Артём Сергеевич</cp:lastModifiedBy>
  <cp:revision>823</cp:revision>
  <dcterms:created xsi:type="dcterms:W3CDTF">2023-09-15T12:37:51Z</dcterms:created>
  <dcterms:modified xsi:type="dcterms:W3CDTF">2023-10-02T13:51:57Z</dcterms:modified>
</cp:coreProperties>
</file>